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84" r:id="rId3"/>
    <p:sldId id="313" r:id="rId4"/>
    <p:sldId id="300" r:id="rId5"/>
    <p:sldId id="261" r:id="rId6"/>
    <p:sldId id="293" r:id="rId7"/>
    <p:sldId id="272" r:id="rId8"/>
    <p:sldId id="259" r:id="rId9"/>
    <p:sldId id="269" r:id="rId10"/>
    <p:sldId id="317" r:id="rId11"/>
    <p:sldId id="302" r:id="rId12"/>
    <p:sldId id="286" r:id="rId13"/>
    <p:sldId id="295" r:id="rId14"/>
    <p:sldId id="314" r:id="rId15"/>
    <p:sldId id="315" r:id="rId16"/>
    <p:sldId id="316" r:id="rId17"/>
    <p:sldId id="306" r:id="rId18"/>
    <p:sldId id="288" r:id="rId19"/>
    <p:sldId id="310" r:id="rId20"/>
    <p:sldId id="307" r:id="rId21"/>
    <p:sldId id="308" r:id="rId22"/>
  </p:sldIdLst>
  <p:sldSz cx="9144000" cy="5143500" type="screen16x9"/>
  <p:notesSz cx="6858000" cy="9144000"/>
  <p:embeddedFontLst>
    <p:embeddedFont>
      <p:font typeface="Pontano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20730C-EFE3-42C6-9E2D-48E23F8602A8}">
  <a:tblStyle styleId="{4A20730C-EFE3-42C6-9E2D-48E23F8602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86803"/>
  </p:normalViewPr>
  <p:slideViewPr>
    <p:cSldViewPr snapToGrid="0" snapToObjects="1">
      <p:cViewPr varScale="1">
        <p:scale>
          <a:sx n="85" d="100"/>
          <a:sy n="85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2.jpg>
</file>

<file path=ppt/media/image3.jp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487960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dn2.hubspot.net/hubfs/2457189/Imported_Blog_Media/Screen-Shot-2015-10-12-at-10_13_52-PM-1.png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683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727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446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4380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437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8000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301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2001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96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www.who.int</a:t>
            </a:r>
            <a:r>
              <a:rPr lang="en-US" dirty="0"/>
              <a:t>/</a:t>
            </a:r>
            <a:r>
              <a:rPr lang="en-US" dirty="0" err="1"/>
              <a:t>airpollution</a:t>
            </a:r>
            <a:r>
              <a:rPr lang="en-US" dirty="0"/>
              <a:t>/infographics/</a:t>
            </a:r>
            <a:r>
              <a:rPr lang="en-US" dirty="0" err="1"/>
              <a:t>en</a:t>
            </a:r>
            <a:r>
              <a:rPr lang="en-US" dirty="0"/>
              <a:t>/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 err="1"/>
              <a:t>Discribe</a:t>
            </a:r>
            <a:r>
              <a:rPr lang="en-US" dirty="0"/>
              <a:t> related disease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9543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docs.airnowapi.org</a:t>
            </a:r>
            <a:r>
              <a:rPr lang="en-US" dirty="0"/>
              <a:t>/aq101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Variations in National Air Quality Indexes (AQIs)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Almost every country in the world calculates an 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Air Quality Index (AQI)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- a scale of numbers that represents the current or daily air quality levels in different areas. AQIs are based on local air quality standards and pollutant concentrations, specific to each country.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For example, while in US standards 54 ppb (parts per billion) of Nitrogen Dioxide (NO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gas defines moderate air quality (1 hour average), in Israel 250 ppb of 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defines the same AQI (30 min average). Moreover while the United States defines six different levels of AQI, Israel defines four, and Hong Kong five (see below).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/>
            </a:r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6263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99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Disease:</a:t>
            </a:r>
          </a:p>
          <a:p>
            <a:r>
              <a:rPr lang="en-US" dirty="0"/>
              <a:t>https://</a:t>
            </a:r>
            <a:r>
              <a:rPr lang="en-US" dirty="0" err="1"/>
              <a:t>chronicdata.cdc.gov</a:t>
            </a:r>
            <a:r>
              <a:rPr lang="en-US" dirty="0"/>
              <a:t>/500-Cities/500-Cities-Local-Data-for-Better-Health-2018-relea/6vp6-wxuq</a:t>
            </a:r>
          </a:p>
          <a:p>
            <a:r>
              <a:rPr lang="en-US" dirty="0"/>
              <a:t>Air:</a:t>
            </a:r>
          </a:p>
          <a:p>
            <a:r>
              <a:rPr lang="en-US" dirty="0"/>
              <a:t>https://</a:t>
            </a:r>
            <a:r>
              <a:rPr lang="en-US" dirty="0" err="1"/>
              <a:t>aqs.epa.gov</a:t>
            </a:r>
            <a:r>
              <a:rPr lang="en-US" dirty="0"/>
              <a:t>/</a:t>
            </a:r>
            <a:r>
              <a:rPr lang="en-US" dirty="0" err="1"/>
              <a:t>aqsweb</a:t>
            </a:r>
            <a:r>
              <a:rPr lang="en-US" dirty="0"/>
              <a:t>/</a:t>
            </a:r>
            <a:r>
              <a:rPr lang="en-US" dirty="0" err="1"/>
              <a:t>airdata</a:t>
            </a:r>
            <a:r>
              <a:rPr lang="en-US" dirty="0"/>
              <a:t>/</a:t>
            </a:r>
            <a:r>
              <a:rPr lang="en-US" dirty="0" err="1"/>
              <a:t>download_files.html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419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267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0987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227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765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1" name="Google Shape;11;p2"/>
          <p:cNvGrpSpPr/>
          <p:nvPr/>
        </p:nvGrpSpPr>
        <p:grpSpPr>
          <a:xfrm rot="10800000" flipH="1">
            <a:off x="3558544" y="-124"/>
            <a:ext cx="953312" cy="5143625"/>
            <a:chOff x="1962000" y="-125"/>
            <a:chExt cx="953312" cy="5143625"/>
          </a:xfrm>
        </p:grpSpPr>
        <p:sp>
          <p:nvSpPr>
            <p:cNvPr id="12" name="Google Shape;12;p2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965100" y="1991825"/>
            <a:ext cx="3704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24692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3"/>
          <p:cNvSpPr/>
          <p:nvPr/>
        </p:nvSpPr>
        <p:spPr>
          <a:xfrm rot="10800000">
            <a:off x="22915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3"/>
          <p:cNvSpPr/>
          <p:nvPr/>
        </p:nvSpPr>
        <p:spPr>
          <a:xfrm>
            <a:off x="22074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3"/>
          <p:cNvSpPr/>
          <p:nvPr/>
        </p:nvSpPr>
        <p:spPr>
          <a:xfrm rot="10800000">
            <a:off x="19620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/>
          <p:nvPr/>
        </p:nvSpPr>
        <p:spPr>
          <a:xfrm rot="10800000">
            <a:off x="2908100" y="-125"/>
            <a:ext cx="6243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1pPr>
            <a:lvl2pPr lvl="1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2pPr>
            <a:lvl3pPr lvl="2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3pPr>
            <a:lvl4pPr lvl="3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4pPr>
            <a:lvl5pPr lvl="4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5pPr>
            <a:lvl6pPr lvl="5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6pPr>
            <a:lvl7pPr lvl="6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7pPr>
            <a:lvl8pPr lvl="7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8pPr>
            <a:lvl9pPr lvl="8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9" name="Google Shape;39;p5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0" name="Google Shape;40;p5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1" name="Google Shape;41;p5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2" name="Google Shape;42;p5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1" name="Google Shape;71;p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2" name="Google Shape;72;p8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3" name="Google Shape;73;p8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8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5" name="Google Shape;75;p8"/>
          <p:cNvSpPr/>
          <p:nvPr/>
        </p:nvSpPr>
        <p:spPr>
          <a:xfrm rot="10800000">
            <a:off x="7182000" y="0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">
  <p:cSld name="TITLE_ONL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80" name="Google Shape;80;p9"/>
          <p:cNvGrpSpPr/>
          <p:nvPr/>
        </p:nvGrpSpPr>
        <p:grpSpPr>
          <a:xfrm rot="10800000" flipH="1">
            <a:off x="4095344" y="-124"/>
            <a:ext cx="953312" cy="5143625"/>
            <a:chOff x="1962000" y="-125"/>
            <a:chExt cx="953312" cy="5143625"/>
          </a:xfrm>
        </p:grpSpPr>
        <p:sp>
          <p:nvSpPr>
            <p:cNvPr id="81" name="Google Shape;81;p9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9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9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85" name="Google Shape;85;p9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457200" y="751550"/>
            <a:ext cx="31422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457200" y="1725427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 rtl="0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 rtl="0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8" name="Google Shape;98;p11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9" name="Google Shape;99;p11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0" name="Google Shape;100;p11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1" name="Google Shape;101;p11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/>
          <p:nvPr/>
        </p:nvSpPr>
        <p:spPr>
          <a:xfrm rot="10800000">
            <a:off x="-7161" y="0"/>
            <a:ext cx="9144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" name="Google Shape;104;p12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5" name="Google Shape;105;p12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6" name="Google Shape;106;p12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7" name="Google Shape;107;p12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unsplash.com/" TargetMode="External"/><Relationship Id="rId4" Type="http://schemas.openxmlformats.org/officeDocument/2006/relationships/hyperlink" Target="http://www.slidescarnival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>
            <a:spLocks noGrp="1"/>
          </p:cNvSpPr>
          <p:nvPr>
            <p:ph type="ctrTitle"/>
          </p:nvPr>
        </p:nvSpPr>
        <p:spPr>
          <a:xfrm>
            <a:off x="4713249" y="1991825"/>
            <a:ext cx="3956251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 dirty="0"/>
              <a:t>How </a:t>
            </a:r>
            <a:r>
              <a:rPr lang="en-US" sz="3200" dirty="0"/>
              <a:t>Does </a:t>
            </a:r>
            <a:r>
              <a:rPr lang="en" sz="3200" dirty="0"/>
              <a:t>Air Quality</a:t>
            </a:r>
            <a:br>
              <a:rPr lang="en" sz="3200" dirty="0"/>
            </a:br>
            <a:r>
              <a:rPr lang="en" sz="3200" dirty="0"/>
              <a:t>Affect O</a:t>
            </a:r>
            <a:r>
              <a:rPr lang="en-US" sz="3200" dirty="0"/>
              <a:t>u</a:t>
            </a:r>
            <a:r>
              <a:rPr lang="en" sz="3200" dirty="0"/>
              <a:t>r Health?</a:t>
            </a:r>
            <a:endParaRPr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A8C54CD1-4860-1640-B78A-28A8033481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1E0C84A-9182-3D41-A563-FFD5494C7D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70"/>
          <a:stretch/>
        </p:blipFill>
        <p:spPr>
          <a:xfrm>
            <a:off x="1029491" y="972766"/>
            <a:ext cx="6390009" cy="41707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DEA6794-67F0-B349-8ED8-2349AE2B6C9A}"/>
              </a:ext>
            </a:extLst>
          </p:cNvPr>
          <p:cNvSpPr txBox="1"/>
          <p:nvPr/>
        </p:nvSpPr>
        <p:spPr>
          <a:xfrm>
            <a:off x="3426039" y="651753"/>
            <a:ext cx="1596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Los Angeles</a:t>
            </a:r>
          </a:p>
        </p:txBody>
      </p:sp>
    </p:spTree>
    <p:extLst>
      <p:ext uri="{BB962C8B-B14F-4D97-AF65-F5344CB8AC3E}">
        <p14:creationId xmlns:p14="http://schemas.microsoft.com/office/powerpoint/2010/main" val="181004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ctrTitle" idx="4294967295"/>
          </p:nvPr>
        </p:nvSpPr>
        <p:spPr>
          <a:xfrm>
            <a:off x="861180" y="2321402"/>
            <a:ext cx="65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FFFFFF"/>
                </a:solidFill>
              </a:rPr>
              <a:t>Air Quality </a:t>
            </a:r>
            <a:br>
              <a:rPr lang="en" sz="6000" dirty="0">
                <a:solidFill>
                  <a:srgbClr val="FFFFFF"/>
                </a:solidFill>
              </a:rPr>
            </a:br>
            <a:r>
              <a:rPr lang="en" sz="6000" dirty="0">
                <a:solidFill>
                  <a:srgbClr val="FFFFFF"/>
                </a:solidFill>
              </a:rPr>
              <a:t>Keep Improving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294967295"/>
          </p:nvPr>
        </p:nvSpPr>
        <p:spPr>
          <a:xfrm>
            <a:off x="927915" y="679237"/>
            <a:ext cx="471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Our Data Indicates in US: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782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 QUALITY vs DISEASE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does the data tell?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xmlns="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2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11714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5325C82B-3B74-6B4B-9898-A35F53E1D79A}"/>
              </a:ext>
            </a:extLst>
          </p:cNvPr>
          <p:cNvGrpSpPr/>
          <p:nvPr/>
        </p:nvGrpSpPr>
        <p:grpSpPr>
          <a:xfrm>
            <a:off x="5043301" y="339244"/>
            <a:ext cx="4050550" cy="3654430"/>
            <a:chOff x="5048707" y="364080"/>
            <a:chExt cx="4050550" cy="365443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5BA3F389-BE53-F040-AB7A-CF96D40434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57622" y="1197711"/>
              <a:ext cx="4041635" cy="2820799"/>
            </a:xfrm>
            <a:prstGeom prst="rect">
              <a:avLst/>
            </a:prstGeom>
          </p:spPr>
        </p:pic>
        <p:sp>
          <p:nvSpPr>
            <p:cNvPr id="20" name="Google Shape;265;p29">
              <a:extLst>
                <a:ext uri="{FF2B5EF4-FFF2-40B4-BE49-F238E27FC236}">
                  <a16:creationId xmlns:a16="http://schemas.microsoft.com/office/drawing/2014/main" xmlns="" id="{4A66946C-5BED-0C45-A91F-74F71F58F32D}"/>
                </a:ext>
              </a:extLst>
            </p:cNvPr>
            <p:cNvSpPr txBox="1">
              <a:spLocks/>
            </p:cNvSpPr>
            <p:nvPr/>
          </p:nvSpPr>
          <p:spPr>
            <a:xfrm>
              <a:off x="5048707" y="364080"/>
              <a:ext cx="4050549" cy="72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1pPr>
              <a:lvl2pPr marR="0" lvl="1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2pPr>
              <a:lvl3pPr marR="0" lvl="2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3pPr>
              <a:lvl4pPr marR="0" lvl="3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4pPr>
              <a:lvl5pPr marR="0" lvl="4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5pPr>
              <a:lvl6pPr marR="0" lvl="5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6pPr>
              <a:lvl7pPr marR="0" lvl="6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7pPr>
              <a:lvl8pPr marR="0" lvl="7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8pPr>
              <a:lvl9pPr marR="0" lvl="8" algn="l" rtl="0" ea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62D5A"/>
                </a:buClr>
                <a:buSzPts val="2400"/>
                <a:buFont typeface="Droid Serif"/>
                <a:buNone/>
                <a:defRPr sz="2400" b="1" i="0" u="none" strike="noStrike" cap="none">
                  <a:solidFill>
                    <a:srgbClr val="162D5A"/>
                  </a:solidFill>
                  <a:latin typeface="Droid Serif"/>
                  <a:ea typeface="Droid Serif"/>
                  <a:cs typeface="Droid Serif"/>
                  <a:sym typeface="Droid Serif"/>
                </a:defRPr>
              </a:lvl9pPr>
            </a:lstStyle>
            <a:p>
              <a:pPr algn="ctr"/>
              <a:r>
                <a:rPr lang="en-US" dirty="0">
                  <a:solidFill>
                    <a:schemeClr val="bg1"/>
                  </a:solidFill>
                </a:rPr>
                <a:t>Asthma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906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52D0111-C016-0D48-A0B6-E0BFB1C49F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624" y="1479350"/>
            <a:ext cx="4121376" cy="2650201"/>
          </a:xfrm>
          <a:prstGeom prst="rect">
            <a:avLst/>
          </a:prstGeom>
        </p:spPr>
      </p:pic>
      <p:sp>
        <p:nvSpPr>
          <p:cNvPr id="19" name="Google Shape;265;p29">
            <a:extLst>
              <a:ext uri="{FF2B5EF4-FFF2-40B4-BE49-F238E27FC236}">
                <a16:creationId xmlns:a16="http://schemas.microsoft.com/office/drawing/2014/main" xmlns="" id="{EEBA03C9-5F10-8548-BEC9-E07808CDC6EB}"/>
              </a:ext>
            </a:extLst>
          </p:cNvPr>
          <p:cNvSpPr txBox="1">
            <a:spLocks/>
          </p:cNvSpPr>
          <p:nvPr/>
        </p:nvSpPr>
        <p:spPr>
          <a:xfrm>
            <a:off x="5043301" y="339244"/>
            <a:ext cx="4050549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COPD</a:t>
            </a:r>
          </a:p>
        </p:txBody>
      </p:sp>
    </p:spTree>
    <p:extLst>
      <p:ext uri="{BB962C8B-B14F-4D97-AF65-F5344CB8AC3E}">
        <p14:creationId xmlns:p14="http://schemas.microsoft.com/office/powerpoint/2010/main" val="179849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49AA345-AFB6-2E40-9E23-A2FD026EB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816" y="1585722"/>
            <a:ext cx="4055748" cy="2650200"/>
          </a:xfrm>
          <a:prstGeom prst="rect">
            <a:avLst/>
          </a:prstGeom>
        </p:spPr>
      </p:pic>
      <p:sp>
        <p:nvSpPr>
          <p:cNvPr id="18" name="Google Shape;265;p29">
            <a:extLst>
              <a:ext uri="{FF2B5EF4-FFF2-40B4-BE49-F238E27FC236}">
                <a16:creationId xmlns:a16="http://schemas.microsoft.com/office/drawing/2014/main" xmlns="" id="{4DE55820-10ED-3A4E-A2A5-54BF50DB62BE}"/>
              </a:ext>
            </a:extLst>
          </p:cNvPr>
          <p:cNvSpPr txBox="1">
            <a:spLocks/>
          </p:cNvSpPr>
          <p:nvPr/>
        </p:nvSpPr>
        <p:spPr>
          <a:xfrm>
            <a:off x="5073995" y="605603"/>
            <a:ext cx="4050549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Stroke</a:t>
            </a:r>
          </a:p>
        </p:txBody>
      </p:sp>
    </p:spTree>
    <p:extLst>
      <p:ext uri="{BB962C8B-B14F-4D97-AF65-F5344CB8AC3E}">
        <p14:creationId xmlns:p14="http://schemas.microsoft.com/office/powerpoint/2010/main" val="334882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46C9507-2DAA-C34D-B0CF-7FAF6EE7F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811" y="1479350"/>
            <a:ext cx="4127189" cy="2650200"/>
          </a:xfrm>
          <a:prstGeom prst="rect">
            <a:avLst/>
          </a:prstGeom>
        </p:spPr>
      </p:pic>
      <p:sp>
        <p:nvSpPr>
          <p:cNvPr id="19" name="Google Shape;265;p29">
            <a:extLst>
              <a:ext uri="{FF2B5EF4-FFF2-40B4-BE49-F238E27FC236}">
                <a16:creationId xmlns:a16="http://schemas.microsoft.com/office/drawing/2014/main" xmlns="" id="{6C8D07D9-402A-9F4B-9D66-190681ADA26B}"/>
              </a:ext>
            </a:extLst>
          </p:cNvPr>
          <p:cNvSpPr txBox="1">
            <a:spLocks/>
          </p:cNvSpPr>
          <p:nvPr/>
        </p:nvSpPr>
        <p:spPr>
          <a:xfrm>
            <a:off x="5073995" y="605603"/>
            <a:ext cx="4050549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Heart Disease</a:t>
            </a:r>
          </a:p>
        </p:txBody>
      </p:sp>
    </p:spTree>
    <p:extLst>
      <p:ext uri="{BB962C8B-B14F-4D97-AF65-F5344CB8AC3E}">
        <p14:creationId xmlns:p14="http://schemas.microsoft.com/office/powerpoint/2010/main" val="165352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What may affect our results?</a:t>
            </a:r>
            <a:endParaRPr dirty="0"/>
          </a:p>
        </p:txBody>
      </p:sp>
      <p:sp>
        <p:nvSpPr>
          <p:cNvPr id="212" name="Google Shape;212;p24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pic>
        <p:nvPicPr>
          <p:cNvPr id="213" name="Google Shape;213;p24" descr="photo-1468233748640-b31327627610"/>
          <p:cNvPicPr preferRelativeResize="0"/>
          <p:nvPr/>
        </p:nvPicPr>
        <p:blipFill rotWithShape="1">
          <a:blip r:embed="rId3">
            <a:alphaModFix/>
          </a:blip>
          <a:srcRect l="27733" r="27729"/>
          <a:stretch/>
        </p:blipFill>
        <p:spPr>
          <a:xfrm>
            <a:off x="7169201" y="1"/>
            <a:ext cx="1974799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4"/>
          <p:cNvGrpSpPr/>
          <p:nvPr/>
        </p:nvGrpSpPr>
        <p:grpSpPr>
          <a:xfrm>
            <a:off x="1265977" y="1542379"/>
            <a:ext cx="3168933" cy="3157509"/>
            <a:chOff x="3618600" y="537300"/>
            <a:chExt cx="4271951" cy="4256550"/>
          </a:xfrm>
        </p:grpSpPr>
        <p:sp>
          <p:nvSpPr>
            <p:cNvPr id="215" name="Google Shape;215;p24"/>
            <p:cNvSpPr/>
            <p:nvPr/>
          </p:nvSpPr>
          <p:spPr>
            <a:xfrm>
              <a:off x="3680275" y="537300"/>
              <a:ext cx="1906800" cy="1906800"/>
            </a:xfrm>
            <a:prstGeom prst="ellipse">
              <a:avLst/>
            </a:pr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N</a:t>
              </a:r>
              <a:r>
                <a:rPr lang="en" b="1" dirty="0" err="1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ew</a:t>
              </a: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-onset</a:t>
              </a:r>
            </a:p>
            <a:p>
              <a:pPr algn="ctr"/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Diseas</a:t>
              </a:r>
              <a:r>
                <a:rPr lang="en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</a:t>
              </a:r>
              <a:endParaRPr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5983751" y="537300"/>
              <a:ext cx="1906800" cy="19068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100"/>
              </a:pP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Exacerbate of pre-existing Disease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3618600" y="2887050"/>
              <a:ext cx="1906800" cy="1906800"/>
            </a:xfrm>
            <a:prstGeom prst="ellipse">
              <a:avLst/>
            </a:prstGeom>
            <a:solidFill>
              <a:srgbClr val="33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Age of the Subjects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5983750" y="2887050"/>
              <a:ext cx="1906800" cy="1906800"/>
            </a:xfrm>
            <a:prstGeom prst="ellipse">
              <a:avLst/>
            </a:prstGeom>
            <a:solidFill>
              <a:srgbClr val="A7E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Air Pollution Level</a:t>
              </a:r>
            </a:p>
          </p:txBody>
        </p:sp>
      </p:grpSp>
      <p:sp>
        <p:nvSpPr>
          <p:cNvPr id="219" name="Google Shape;219;p24"/>
          <p:cNvSpPr/>
          <p:nvPr/>
        </p:nvSpPr>
        <p:spPr>
          <a:xfrm>
            <a:off x="2069153" y="2339766"/>
            <a:ext cx="1562700" cy="156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Parameters</a:t>
            </a:r>
            <a:endParaRPr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2172174" y="2438522"/>
            <a:ext cx="1356600" cy="1356600"/>
          </a:xfrm>
          <a:prstGeom prst="donut">
            <a:avLst>
              <a:gd name="adj" fmla="val 1146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216;p24">
            <a:extLst>
              <a:ext uri="{FF2B5EF4-FFF2-40B4-BE49-F238E27FC236}">
                <a16:creationId xmlns:a16="http://schemas.microsoft.com/office/drawing/2014/main" xmlns="" id="{6F67CEBD-9BF1-AA4F-A3F1-3B5959BFD82C}"/>
              </a:ext>
            </a:extLst>
          </p:cNvPr>
          <p:cNvSpPr/>
          <p:nvPr/>
        </p:nvSpPr>
        <p:spPr>
          <a:xfrm>
            <a:off x="3027642" y="1542379"/>
            <a:ext cx="1414464" cy="1414464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Disease severity,</a:t>
            </a:r>
          </a:p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mortality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6" name="Google Shape;218;p24">
            <a:extLst>
              <a:ext uri="{FF2B5EF4-FFF2-40B4-BE49-F238E27FC236}">
                <a16:creationId xmlns:a16="http://schemas.microsoft.com/office/drawing/2014/main" xmlns="" id="{6F2FC305-A4D2-DA48-AEDE-A42145DB7886}"/>
              </a:ext>
            </a:extLst>
          </p:cNvPr>
          <p:cNvSpPr/>
          <p:nvPr/>
        </p:nvSpPr>
        <p:spPr>
          <a:xfrm>
            <a:off x="3040379" y="3285389"/>
            <a:ext cx="1414464" cy="1414464"/>
          </a:xfrm>
          <a:prstGeom prst="ellipse">
            <a:avLst/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World wide data</a:t>
            </a:r>
          </a:p>
        </p:txBody>
      </p:sp>
      <p:sp>
        <p:nvSpPr>
          <p:cNvPr id="17" name="Google Shape;217;p24">
            <a:extLst>
              <a:ext uri="{FF2B5EF4-FFF2-40B4-BE49-F238E27FC236}">
                <a16:creationId xmlns:a16="http://schemas.microsoft.com/office/drawing/2014/main" xmlns="" id="{481022DA-3117-184F-95B4-12728C782619}"/>
              </a:ext>
            </a:extLst>
          </p:cNvPr>
          <p:cNvSpPr/>
          <p:nvPr/>
        </p:nvSpPr>
        <p:spPr>
          <a:xfrm>
            <a:off x="1265977" y="3285389"/>
            <a:ext cx="1414464" cy="1414464"/>
          </a:xfrm>
          <a:prstGeom prst="ellipse">
            <a:avLst/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Analysis by different age groups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  <p:extLst>
      <p:ext uri="{BB962C8B-B14F-4D97-AF65-F5344CB8AC3E}">
        <p14:creationId xmlns:p14="http://schemas.microsoft.com/office/powerpoint/2010/main" val="293181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did we learn?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xmlns="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3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036967661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SUMMARY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Air Quality: Past and Current</a:t>
            </a:r>
          </a:p>
          <a:p>
            <a:pPr lvl="1"/>
            <a:r>
              <a:rPr lang="en-US" dirty="0"/>
              <a:t>Current: good &amp; moderate</a:t>
            </a:r>
          </a:p>
          <a:p>
            <a:pPr lvl="1"/>
            <a:r>
              <a:rPr lang="en-US" dirty="0"/>
              <a:t>Trend: air quality keep improving since 2001</a:t>
            </a:r>
            <a:endParaRPr dirty="0"/>
          </a:p>
          <a:p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</a:p>
          <a:p>
            <a:pPr lvl="1"/>
            <a:r>
              <a:rPr lang="en-US" dirty="0"/>
              <a:t>N</a:t>
            </a:r>
            <a:r>
              <a:rPr lang="en" dirty="0"/>
              <a:t>o positive </a:t>
            </a:r>
            <a:r>
              <a:rPr lang="en" dirty="0" err="1"/>
              <a:t>cor</a:t>
            </a:r>
            <a:r>
              <a:rPr lang="en-US" dirty="0"/>
              <a:t>r</a:t>
            </a:r>
            <a:r>
              <a:rPr lang="en" dirty="0"/>
              <a:t>elation between air quality and disease prevalence (asthma, COPD, stroke and heart disease) in our datasets</a:t>
            </a:r>
          </a:p>
          <a:p>
            <a:pPr lvl="1"/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585627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39E248B-CEFE-9241-B524-FD99377BA1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438F1376-E2F1-B44B-A90B-4738F44DB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" r="1" b="51305"/>
          <a:stretch/>
        </p:blipFill>
        <p:spPr>
          <a:xfrm>
            <a:off x="-12726" y="0"/>
            <a:ext cx="9169452" cy="4539997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020D5B9-01AB-A744-ACFE-49D1B41E4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90140"/>
          <a:stretch/>
        </p:blipFill>
        <p:spPr>
          <a:xfrm>
            <a:off x="100584" y="4539997"/>
            <a:ext cx="9030690" cy="77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0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/>
          <p:nvPr/>
        </p:nvSpPr>
        <p:spPr>
          <a:xfrm>
            <a:off x="3635942" y="1012245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33CCFF"/>
          </a:solidFill>
          <a:ln w="9525" cap="flat" cmpd="sng">
            <a:solidFill>
              <a:srgbClr val="162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3797266" y="1171625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DEMO</a:t>
            </a:r>
          </a:p>
          <a:p>
            <a:pPr algn="ctr"/>
            <a:endParaRPr lang="en" sz="2400" dirty="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TIME</a:t>
            </a:r>
          </a:p>
        </p:txBody>
      </p:sp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body" idx="4294967295"/>
          </p:nvPr>
        </p:nvSpPr>
        <p:spPr>
          <a:xfrm>
            <a:off x="609600" y="489750"/>
            <a:ext cx="2328000" cy="4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Website</a:t>
            </a:r>
            <a:endParaRPr sz="2400" b="1" dirty="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Homepage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Heatmap 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Politician page</a:t>
            </a:r>
          </a:p>
          <a:p>
            <a:pPr marL="0" indent="0">
              <a:buNone/>
            </a:pPr>
            <a:endParaRPr lang="en" sz="1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91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4294967295"/>
          </p:nvPr>
        </p:nvSpPr>
        <p:spPr>
          <a:xfrm>
            <a:off x="755125" y="1477700"/>
            <a:ext cx="50034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16A3E0"/>
                </a:solidFill>
              </a:rPr>
              <a:t>Thanks!</a:t>
            </a:r>
            <a:endParaRPr sz="6000">
              <a:solidFill>
                <a:srgbClr val="16A3E0"/>
              </a:solidFill>
            </a:endParaRPr>
          </a:p>
        </p:txBody>
      </p:sp>
      <p:sp>
        <p:nvSpPr>
          <p:cNvPr id="335" name="Google Shape;335;p36"/>
          <p:cNvSpPr txBox="1">
            <a:spLocks noGrp="1"/>
          </p:cNvSpPr>
          <p:nvPr>
            <p:ph type="body" idx="4294967295"/>
          </p:nvPr>
        </p:nvSpPr>
        <p:spPr>
          <a:xfrm>
            <a:off x="755125" y="2100750"/>
            <a:ext cx="5003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Any questions?</a:t>
            </a:r>
            <a:endParaRPr dirty="0"/>
          </a:p>
        </p:txBody>
      </p:sp>
      <p:pic>
        <p:nvPicPr>
          <p:cNvPr id="336" name="Google Shape;336;p36" descr="5.jpg"/>
          <p:cNvPicPr preferRelativeResize="0"/>
          <p:nvPr/>
        </p:nvPicPr>
        <p:blipFill rotWithShape="1">
          <a:blip r:embed="rId3">
            <a:alphaModFix/>
          </a:blip>
          <a:srcRect l="37369" r="37369"/>
          <a:stretch/>
        </p:blipFill>
        <p:spPr>
          <a:xfrm>
            <a:off x="5888701" y="0"/>
            <a:ext cx="23097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EB641BC-FF89-C241-A514-4F353951C2D3}"/>
              </a:ext>
            </a:extLst>
          </p:cNvPr>
          <p:cNvSpPr txBox="1"/>
          <p:nvPr/>
        </p:nvSpPr>
        <p:spPr>
          <a:xfrm>
            <a:off x="2398310" y="4576742"/>
            <a:ext cx="3360215" cy="56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Presentation template by </a:t>
            </a:r>
            <a:r>
              <a:rPr lang="en-US" u="sng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SlidesCarnival</a:t>
            </a:r>
            <a:endParaRPr lang="en-US" dirty="0">
              <a:solidFill>
                <a:srgbClr val="00B0F0"/>
              </a:solidFill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Photographs by </a:t>
            </a:r>
            <a:r>
              <a:rPr lang="en-US" u="sng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Unsplash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899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BE2CB2-56B3-4F83-9DCE-227279129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0485AA-64B8-4C8A-9F6A-58816313B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was to create a site in which users could:</a:t>
            </a:r>
          </a:p>
          <a:p>
            <a:pPr lvl="1"/>
            <a:r>
              <a:rPr lang="en-US" dirty="0"/>
              <a:t>Learn about Air Quality Indicators</a:t>
            </a:r>
          </a:p>
          <a:p>
            <a:pPr lvl="1"/>
            <a:r>
              <a:rPr lang="en-US" dirty="0"/>
              <a:t>Explore the relationship between air quality and health</a:t>
            </a:r>
          </a:p>
          <a:p>
            <a:pPr lvl="1"/>
            <a:r>
              <a:rPr lang="en-US" dirty="0"/>
              <a:t>See current air quality near their homes</a:t>
            </a:r>
          </a:p>
          <a:p>
            <a:pPr lvl="1"/>
            <a:r>
              <a:rPr lang="en-US" dirty="0"/>
              <a:t>Provide contact information for politicians if so inspired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B4929DD-B59F-4EB7-89F8-936913B454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588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AIR Quality Index (AQI)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xmlns="" id="{7AA0AF77-A07F-2C4B-AD8B-094179518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656336"/>
              </p:ext>
            </p:extLst>
          </p:nvPr>
        </p:nvGraphicFramePr>
        <p:xfrm>
          <a:off x="941389" y="2298726"/>
          <a:ext cx="5192656" cy="3268412"/>
        </p:xfrm>
        <a:graphic>
          <a:graphicData uri="http://schemas.openxmlformats.org/drawingml/2006/table">
            <a:tbl>
              <a:tblPr/>
              <a:tblGrid>
                <a:gridCol w="1038531">
                  <a:extLst>
                    <a:ext uri="{9D8B030D-6E8A-4147-A177-3AD203B41FA5}">
                      <a16:colId xmlns:a16="http://schemas.microsoft.com/office/drawing/2014/main" xmlns="" val="3283997299"/>
                    </a:ext>
                  </a:extLst>
                </a:gridCol>
                <a:gridCol w="1039651">
                  <a:extLst>
                    <a:ext uri="{9D8B030D-6E8A-4147-A177-3AD203B41FA5}">
                      <a16:colId xmlns:a16="http://schemas.microsoft.com/office/drawing/2014/main" xmlns="" val="4274465301"/>
                    </a:ext>
                  </a:extLst>
                </a:gridCol>
                <a:gridCol w="1037412">
                  <a:extLst>
                    <a:ext uri="{9D8B030D-6E8A-4147-A177-3AD203B41FA5}">
                      <a16:colId xmlns:a16="http://schemas.microsoft.com/office/drawing/2014/main" xmlns="" val="1120449510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xmlns="" val="864846332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xmlns="" val="1580326326"/>
                    </a:ext>
                  </a:extLst>
                </a:gridCol>
              </a:tblGrid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Numbers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Category (Descriptor)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Color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898284663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0 - 50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Good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Green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E4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144736469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51 - 100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Moderate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Yellow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62773048"/>
                  </a:ext>
                </a:extLst>
              </a:tr>
              <a:tr h="641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101 - 150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 for Sensitive Groups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Orange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E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48796684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151 - 200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Red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37857326"/>
                  </a:ext>
                </a:extLst>
              </a:tr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201 - 300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Very 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Purple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3F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7466882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301 - 500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Hazardous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Maroon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00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625379495"/>
                  </a:ext>
                </a:extLst>
              </a:tr>
            </a:tbl>
          </a:graphicData>
        </a:graphic>
      </p:graphicFrame>
      <p:sp>
        <p:nvSpPr>
          <p:cNvPr id="8" name="Google Shape;178;p20">
            <a:extLst>
              <a:ext uri="{FF2B5EF4-FFF2-40B4-BE49-F238E27FC236}">
                <a16:creationId xmlns:a16="http://schemas.microsoft.com/office/drawing/2014/main" xmlns="" id="{B9BCCE6E-B45A-004D-B52B-E27143D0B5F6}"/>
              </a:ext>
            </a:extLst>
          </p:cNvPr>
          <p:cNvSpPr txBox="1">
            <a:spLocks/>
          </p:cNvSpPr>
          <p:nvPr/>
        </p:nvSpPr>
        <p:spPr>
          <a:xfrm>
            <a:off x="335066" y="1265135"/>
            <a:ext cx="5300664" cy="65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2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8" marR="0" lvl="1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2" marR="0" lvl="5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AQI reports levels of ozone, particle pollution, and other common air pollutants on the same scale. </a:t>
            </a:r>
          </a:p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The higher the AQI rating, the greater the health impact.</a:t>
            </a:r>
            <a:endParaRPr lang="en-US" altLang="en-US" sz="1400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rgbClr val="111111"/>
              </a:solidFill>
              <a:latin typeface="Arial" panose="020B0604020202020204" pitchFamily="34" charset="0"/>
              <a:ea typeface="inherit"/>
            </a:endParaRPr>
          </a:p>
          <a:p>
            <a:pPr marL="0" indent="0">
              <a:buFont typeface="Pontano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Data  Process</a:t>
            </a:r>
          </a:p>
          <a:p>
            <a:r>
              <a:rPr lang="en-US" dirty="0"/>
              <a:t>Data Insights:</a:t>
            </a:r>
          </a:p>
          <a:p>
            <a:pPr lvl="1"/>
            <a:r>
              <a:rPr lang="en-US" dirty="0"/>
              <a:t>Air Quality: Past and Current</a:t>
            </a:r>
            <a:endParaRPr dirty="0"/>
          </a:p>
          <a:p>
            <a:pPr lvl="1"/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  <a:endParaRPr dirty="0"/>
          </a:p>
          <a:p>
            <a:pPr lvl="1"/>
            <a:r>
              <a:rPr lang="en-US" dirty="0"/>
              <a:t>Solutions</a:t>
            </a:r>
          </a:p>
          <a:p>
            <a:pPr>
              <a:spcBef>
                <a:spcPts val="0"/>
              </a:spcBef>
            </a:pPr>
            <a:r>
              <a:rPr lang="en-US" dirty="0"/>
              <a:t>Discussion and Summary</a:t>
            </a:r>
          </a:p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103351-5621-6B44-851A-6FB68530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8011F6C-C17F-8E46-8580-8CACB576E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Air Quality:</a:t>
            </a:r>
          </a:p>
          <a:p>
            <a:pPr marL="571486" lvl="1" indent="0">
              <a:buNone/>
            </a:pPr>
            <a:r>
              <a:rPr lang="en-US" dirty="0"/>
              <a:t>Annual summary (AQI by CBSA) data from EPA (2001-2018)</a:t>
            </a:r>
          </a:p>
          <a:p>
            <a:r>
              <a:rPr lang="en-US" b="1" dirty="0"/>
              <a:t>Disease:</a:t>
            </a:r>
            <a:endParaRPr lang="en-US" altLang="zh-CN" b="1" dirty="0"/>
          </a:p>
          <a:p>
            <a:pPr marL="571486" lvl="1" indent="0">
              <a:buNone/>
            </a:pPr>
            <a:r>
              <a:rPr lang="en-US" altLang="zh-CN" dirty="0"/>
              <a:t>Most recent data from 500</a:t>
            </a:r>
            <a:r>
              <a:rPr lang="zh-CN" altLang="en-US" dirty="0"/>
              <a:t> </a:t>
            </a:r>
            <a:r>
              <a:rPr lang="en-US" altLang="zh-CN" dirty="0"/>
              <a:t>Cities</a:t>
            </a:r>
            <a:r>
              <a:rPr lang="zh-CN" altLang="en-US" dirty="0"/>
              <a:t> </a:t>
            </a:r>
            <a:r>
              <a:rPr lang="en-US" altLang="zh-CN" dirty="0"/>
              <a:t>Project (2016)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7964A0A-F3BF-9B4D-A9C2-34A4DCF603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338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 idx="4294967295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Data Process</a:t>
            </a:r>
            <a:endParaRPr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cxnSp>
        <p:nvCxnSpPr>
          <p:cNvPr id="267" name="Google Shape;267;p29"/>
          <p:cNvCxnSpPr/>
          <p:nvPr/>
        </p:nvCxnSpPr>
        <p:spPr>
          <a:xfrm>
            <a:off x="-4850" y="2101473"/>
            <a:ext cx="8198400" cy="0"/>
          </a:xfrm>
          <a:prstGeom prst="straightConnector1">
            <a:avLst/>
          </a:prstGeom>
          <a:noFill/>
          <a:ln w="9525" cap="flat" cmpd="sng">
            <a:solidFill>
              <a:srgbClr val="162D5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8" name="Google Shape;268;p29"/>
          <p:cNvSpPr/>
          <p:nvPr/>
        </p:nvSpPr>
        <p:spPr>
          <a:xfrm>
            <a:off x="566912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117323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6075530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4" name="Google Shape;274;p29"/>
          <p:cNvSpPr txBox="1"/>
          <p:nvPr/>
        </p:nvSpPr>
        <p:spPr>
          <a:xfrm>
            <a:off x="868894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1.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Extract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5" name="Google Shape;275;p29"/>
          <p:cNvSpPr txBox="1"/>
          <p:nvPr/>
        </p:nvSpPr>
        <p:spPr>
          <a:xfrm>
            <a:off x="3398880" y="1717675"/>
            <a:ext cx="1557168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2.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Transform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6312048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3.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Load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5" name="Google Shape;188;p21">
            <a:extLst>
              <a:ext uri="{FF2B5EF4-FFF2-40B4-BE49-F238E27FC236}">
                <a16:creationId xmlns:a16="http://schemas.microsoft.com/office/drawing/2014/main" xmlns="" id="{B55CFFEC-290B-1C43-B169-8CFAE1E48A12}"/>
              </a:ext>
            </a:extLst>
          </p:cNvPr>
          <p:cNvSpPr txBox="1">
            <a:spLocks/>
          </p:cNvSpPr>
          <p:nvPr/>
        </p:nvSpPr>
        <p:spPr>
          <a:xfrm>
            <a:off x="520782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Data source: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csv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file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b="1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Annual data from EPA</a:t>
            </a: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Daily data from </a:t>
            </a:r>
            <a:r>
              <a:rPr lang="en-US" altLang="zh-CN" dirty="0" err="1">
                <a:solidFill>
                  <a:srgbClr val="162D5A"/>
                </a:solidFill>
                <a:latin typeface="Pontano Sans"/>
              </a:rPr>
              <a:t>AirNow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 API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500 Cities Project (CDC Collaboration project)</a:t>
            </a:r>
          </a:p>
        </p:txBody>
      </p:sp>
      <p:sp>
        <p:nvSpPr>
          <p:cNvPr id="18" name="Google Shape;188;p21">
            <a:extLst>
              <a:ext uri="{FF2B5EF4-FFF2-40B4-BE49-F238E27FC236}">
                <a16:creationId xmlns:a16="http://schemas.microsoft.com/office/drawing/2014/main" xmlns="" id="{4F387D78-DA06-E449-8D5B-E8DF62BDEEEF}"/>
              </a:ext>
            </a:extLst>
          </p:cNvPr>
          <p:cNvSpPr txBox="1">
            <a:spLocks/>
          </p:cNvSpPr>
          <p:nvPr/>
        </p:nvSpPr>
        <p:spPr>
          <a:xfrm>
            <a:off x="3038005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b="1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Delete, rename columns; Merge files; Convert CBSA to cities; Transpose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Filter to get city based certain disease data; merge data; Sort to keep top 20 cities for plotting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  <p:sp>
        <p:nvSpPr>
          <p:cNvPr id="19" name="Google Shape;188;p21">
            <a:extLst>
              <a:ext uri="{FF2B5EF4-FFF2-40B4-BE49-F238E27FC236}">
                <a16:creationId xmlns:a16="http://schemas.microsoft.com/office/drawing/2014/main" xmlns="" id="{7EC701C5-C5EC-734C-932A-98D399343DEA}"/>
              </a:ext>
            </a:extLst>
          </p:cNvPr>
          <p:cNvSpPr txBox="1">
            <a:spLocks/>
          </p:cNvSpPr>
          <p:nvPr/>
        </p:nvSpPr>
        <p:spPr>
          <a:xfrm>
            <a:off x="6001819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162D5A"/>
                </a:solidFill>
                <a:latin typeface="Pontano Sans"/>
              </a:rPr>
              <a:t>Load to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mySQL</a:t>
            </a:r>
            <a:r>
              <a:rPr 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db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Set primary key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Our Nation’s Air</a:t>
            </a:r>
            <a:endParaRPr dirty="0"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Where Do We Stand?</a:t>
            </a:r>
            <a:endParaRPr sz="1600" b="1" dirty="0"/>
          </a:p>
        </p:txBody>
      </p:sp>
      <p:sp>
        <p:nvSpPr>
          <p:cNvPr id="137" name="Google Shape;137;p16"/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1</a:t>
            </a:r>
          </a:p>
        </p:txBody>
      </p:sp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CCFF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341" y="0"/>
            <a:ext cx="638735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st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stor · SlidesCarnival" id="{20FF9C55-9B6A-B64A-900C-0A683399C411}" vid="{E3C16AB3-9760-1444-B545-B295F91FAB1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Nestor template</Template>
  <TotalTime>4973</TotalTime>
  <Words>556</Words>
  <Application>Microsoft Office PowerPoint</Application>
  <PresentationFormat>On-screen Show (16:9)</PresentationFormat>
  <Paragraphs>167</Paragraphs>
  <Slides>21</Slides>
  <Notes>17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Pontano Sans</vt:lpstr>
      <vt:lpstr>inherit</vt:lpstr>
      <vt:lpstr>Droid Serif</vt:lpstr>
      <vt:lpstr>Arial</vt:lpstr>
      <vt:lpstr>Nestor template</vt:lpstr>
      <vt:lpstr>How Does Air Quality Affect Our Health?</vt:lpstr>
      <vt:lpstr>PowerPoint Presentation</vt:lpstr>
      <vt:lpstr>Goal:  </vt:lpstr>
      <vt:lpstr>AIR Quality Index (AQI)</vt:lpstr>
      <vt:lpstr>OUTLINE</vt:lpstr>
      <vt:lpstr>Data Sources</vt:lpstr>
      <vt:lpstr>Data Process</vt:lpstr>
      <vt:lpstr>Our Nation’s Air</vt:lpstr>
      <vt:lpstr>PowerPoint Presentation</vt:lpstr>
      <vt:lpstr>PowerPoint Presentation</vt:lpstr>
      <vt:lpstr>Air Quality  Keep Improving</vt:lpstr>
      <vt:lpstr>AIR QUALITY vs DISEASE</vt:lpstr>
      <vt:lpstr>Air Quality vs Disease Prevalence? Data suggests no association  in adults groups in US</vt:lpstr>
      <vt:lpstr>Air Quality vs Disease Prevalence? Data suggests no association  in adults groups in US</vt:lpstr>
      <vt:lpstr>Air Quality vs Disease Prevalence? Data suggests no association  in adults groups in US</vt:lpstr>
      <vt:lpstr>Air Quality vs Disease Prevalence? Data suggests no association  in adults groups in US</vt:lpstr>
      <vt:lpstr>What may affect our results?</vt:lpstr>
      <vt:lpstr>Summary</vt:lpstr>
      <vt:lpstr>SUMMARY</vt:lpstr>
      <vt:lpstr>PowerPoint Presentation</vt:lpstr>
      <vt:lpstr>Thanks!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Air Quality Affects Our Health?</dc:title>
  <dc:creator>Lei Qin</dc:creator>
  <cp:lastModifiedBy>WCW ILLUSTRATOR</cp:lastModifiedBy>
  <cp:revision>47</cp:revision>
  <dcterms:created xsi:type="dcterms:W3CDTF">2019-06-17T23:21:01Z</dcterms:created>
  <dcterms:modified xsi:type="dcterms:W3CDTF">2019-06-22T00:35:01Z</dcterms:modified>
</cp:coreProperties>
</file>

<file path=docProps/thumbnail.jpeg>
</file>